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94" r:id="rId4"/>
    <p:sldId id="296" r:id="rId5"/>
    <p:sldId id="297" r:id="rId6"/>
    <p:sldId id="311" r:id="rId7"/>
    <p:sldId id="312" r:id="rId8"/>
    <p:sldId id="310" r:id="rId9"/>
    <p:sldId id="269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86" autoAdjust="0"/>
    <p:restoredTop sz="94624" autoAdjust="0"/>
  </p:normalViewPr>
  <p:slideViewPr>
    <p:cSldViewPr>
      <p:cViewPr>
        <p:scale>
          <a:sx n="84" d="100"/>
          <a:sy n="84" d="100"/>
        </p:scale>
        <p:origin x="-1872" y="-6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03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97F1E3-D1A1-47EC-84E5-2617E5EA2271}" type="datetimeFigureOut">
              <a:rPr lang="ru-RU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4535EE7-4415-44F4-90F3-ED52751014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64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6A5A60-ACEF-4D3C-AB2E-FF0E09C278F9}" type="datetimeFigureOut">
              <a:rPr lang="ru-RU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16F21C-57FB-464D-B5E2-A1852110E1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879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0483BE-1D81-4A0B-B94E-D8D9815367E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16F21C-57FB-464D-B5E2-A1852110E1C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B380FEFE-7998-4DDD-B056-9B0C318540ED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6A20F73B-2827-41F0-8346-6DE0A9BF11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000866-AB46-4387-8BC0-935B2E2A9A8C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C34DE1-5590-4E8B-ACD8-2B3DCD34E7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F2F0F1-76AB-47C2-A706-9CF3D2688B6A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1260-A0D3-4E3F-BE82-B04E95FCCD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30CF616E-5346-46B2-B805-A1A9E63C42D5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E34CA746-CE7E-417E-A055-59094A87A7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EBBB2FDD-1036-472F-85A8-9FFFCEEE3EDB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1DE9B6E2-6E7A-40A7-8C34-EDA063367B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356FA8-97FE-4B36-9E77-191326CF5953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0DBCA9-B2A4-49BC-9B2B-7B17DCA478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5E2B4B-FEAC-4EFF-884D-40621BC7C4B9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3B138C-AE6E-4BB8-BC9F-FB2A07B473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530271F0-3F4F-4020-BD2F-7E5652EB19FD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7F791AC8-23C6-4B97-8240-2638E49A0A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75D21C-6B87-4C70-8D11-420CA89AFE3D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392C09-38B5-4303-B5DF-07A428A08D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8155034D-E139-4B60-AF41-AC031702BB5A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63BC8A2A-978E-4811-BFC8-905EB3854F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CD7B4FC8-54D9-459D-BAE7-068BBA0BF3A2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240877E3-FEE5-43AD-A0ED-005894A92A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DB36880-E180-4A73-91C7-46DC0C1B7A61}" type="datetimeFigureOut">
              <a:rPr lang="ru-RU" smtClean="0"/>
              <a:pPr>
                <a:defRPr/>
              </a:pPr>
              <a:t>21.03.2016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56C7540-0971-4D70-ACE8-E003A571CB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hyperlink" Target="http://diplomgarant.ru/" TargetMode="Externa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diplomgarant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iplomgarant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iplomgarant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diplomgarant.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iplomgarant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iplomgarant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diplomgarant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iplomgarant.ru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/>
              <a:t/>
            </a:r>
            <a:br>
              <a:rPr lang="ru-RU" sz="180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endParaRPr lang="ru-RU" sz="180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57158" y="214290"/>
            <a:ext cx="8572560" cy="6429420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defRPr/>
            </a:pPr>
            <a:endParaRPr lang="ru-RU" sz="5600" dirty="0" smtClean="0">
              <a:latin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КУРСОВАЯ РАБОТА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algn="ctr">
              <a:buClr>
                <a:schemeClr val="accent3"/>
              </a:buClr>
              <a:defRPr/>
            </a:pPr>
            <a:r>
              <a:rPr lang="ru-RU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___________________________________________</a:t>
            </a:r>
            <a:r>
              <a:rPr lang="ru-RU" sz="1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Работу выполнил:</a:t>
            </a: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						студент  __ курса</a:t>
            </a:r>
          </a:p>
          <a:p>
            <a:pPr algn="r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					______________ формы обучения</a:t>
            </a:r>
          </a:p>
          <a:p>
            <a:pPr algn="r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______________________________</a:t>
            </a: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Специальность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_____________________________</a:t>
            </a:r>
          </a:p>
          <a:p>
            <a:pPr algn="r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Специализация ______________________</a:t>
            </a: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								Руководитель проекта:</a:t>
            </a:r>
          </a:p>
          <a:p>
            <a:pPr algn="r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					____________________________</a:t>
            </a: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					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2015</a:t>
            </a: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rot="20164002">
            <a:off x="940189" y="3589178"/>
            <a:ext cx="7650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Пример       Пример      Пример</a:t>
            </a:r>
          </a:p>
          <a:p>
            <a:pPr algn="ctr"/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hlinkClick r:id="rId5"/>
              </a:rPr>
              <a:t>http://diplomgarant.ru/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" name="Дискотека - 80-х – 4. Джо Кокер - Секс бомб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340768" y="287302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150017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0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АКТУАЛЬНОСТЬ, ЦЕЛЬ, ОБЪЕКТ</a:t>
            </a:r>
            <a:br>
              <a:rPr lang="ru-RU" sz="2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НАСТОЯЩЕГО ИССЛЕДОВАНИЯ </a:t>
            </a:r>
            <a:r>
              <a:rPr lang="ru-RU" sz="3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2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147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401080" cy="5429288"/>
          </a:xfrm>
        </p:spPr>
        <p:txBody>
          <a:bodyPr>
            <a:normAutofit/>
          </a:bodyPr>
          <a:lstStyle/>
          <a:p>
            <a:pPr algn="just" eaLnBrk="1" hangingPunct="1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Настоящая работа охватывает более широкий круг вопросов, связанных с деятельностью зарубежного капитала в Латинской Америке, основывается на актуализированной аналитической и статистической базе.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Практическая значимость исследования заключается в том, что Российская Федерация, в настоящее время имеет определенные интересы в регионе. Специалисты отмечают, что в последние годы сотрудничество России и стран региона (в основном Венесуэла, Боливия, Куба, Перу, Бразилия, Никарагуа и др.) переживает качественный подъем - появляются общие проекты в энергетической и банковской сфере, ширится политическое взаимодействие по решению геополитических вопросов, получают развитие культурные и образовательные проекты.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Объектом курсовой работы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нас выступят взаимоотношения Латинской Америки и Испании на современном этапе их развития, а предметом –политические, экономические и культурные составляющие этих взаимоотношений.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работы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анализ сотрудничества Испании и стран латиноамериканского региона.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достижения поставленной цели необходимо решить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Изучить теоретические основы взаимоотношений Испании и стран Латинской Америки</a:t>
            </a:r>
          </a:p>
          <a:p>
            <a:pPr lvl="1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Провести анализ взаимодействия Испании и стран Латинской Америки</a:t>
            </a:r>
          </a:p>
          <a:p>
            <a:pPr algn="just">
              <a:buNone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0164002">
            <a:off x="940189" y="3552373"/>
            <a:ext cx="7650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Пример       Пример      Пример</a:t>
            </a:r>
          </a:p>
          <a:p>
            <a:pPr algn="ctr"/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hlinkClick r:id="rId2"/>
              </a:rPr>
              <a:t>http://diplomgarant.ru/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42862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И ОБЪЕМ РАБОТЫ</a:t>
            </a:r>
            <a:endParaRPr lang="ru-RU" sz="24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29600" cy="5500705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Глава 1 Основные аспекты взаимоотношений Испании и стран Латинской Америки</a:t>
            </a:r>
          </a:p>
          <a:p>
            <a:pPr lvl="1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1.1 Основные представления об Испании и странах Латинской Америки</a:t>
            </a:r>
          </a:p>
          <a:p>
            <a:pPr lvl="1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1.2 История взаимоотношений Испании и стран Латинской Америки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Глава 2 Анализ взаимоотношений Испании и стран Латинской Америки</a:t>
            </a:r>
          </a:p>
          <a:p>
            <a:pPr lvl="1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2.1 Основополагающие договоры экономического сотрудничества регионов Испании с зарубежными странами</a:t>
            </a:r>
          </a:p>
          <a:p>
            <a:pPr lvl="1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2.2 Внешнеэкономические связи автономных сообществ Испании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Список используемой литературы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Общий объем работы составляет 42 страницы.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Количество источников использованной литературы составило 21 позицию.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0164002">
            <a:off x="940189" y="3552373"/>
            <a:ext cx="7650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Пример       Пример      Пример</a:t>
            </a:r>
          </a:p>
          <a:p>
            <a:pPr algn="ctr"/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hlinkClick r:id="rId2"/>
              </a:rPr>
              <a:t>http://diplomgarant.ru/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аспекты взаимоотношений Испании и стран Латинской Америки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>
          <a:xfrm>
            <a:off x="214282" y="1500174"/>
            <a:ext cx="4357718" cy="5000660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Латинская Америка состоит из государств, которые относятся к континентальным, островным и сочетают в себе перечисленные качества. Многие страны Латинской Америки одновременно и похожи друг на друга, и имеют серьезные отличия. Их порой связывают общие границы, и те же границы часто становятся причинами междоусобиц.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Приведем список стран, входящие в Латинскую Америку: Мексика, Гватемала, Белиз, Сальвадор, Гаити, Доминиканская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Ремпублика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Куба, Бразилия, Панама, Чили, Аргентина, Перу, Боливия, Парагвай, Коста-Рика, Уругвай, Аргентина, Колумбия,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Тринидад-и-Тобаго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Венесуэла,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Гайна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Суринам, Гвиана, Пуэрто-Рико, Эквадор, Никарагуа, Ямайка, Барбадос и ряд других, которые можно отнести к островам Вест-Индии.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1.1 Основные представления об Испании и странах Латинской Америки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785926"/>
            <a:ext cx="428123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 rot="20164002">
            <a:off x="940189" y="3552373"/>
            <a:ext cx="7650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Пример       Пример      Пример</a:t>
            </a:r>
          </a:p>
          <a:p>
            <a:pPr algn="ctr"/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hlinkClick r:id="rId3"/>
              </a:rPr>
              <a:t>http://diplomgarant.ru/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50006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1.2 История взаимоотношений Испании и стран Латинской Америки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2"/>
          </p:nvPr>
        </p:nvSpPr>
        <p:spPr>
          <a:xfrm>
            <a:off x="428596" y="1000108"/>
            <a:ext cx="8115328" cy="2571768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сегодняшний день темпы роста экономики латиноамериканского региона прогнозируются на уровне 3,5-4%. Результат налицо. «Испания ищет спасательный круг в Латинской Америке».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Бывшие испанские колонии - естественный рынок сбыта для национальных предприятий Испании.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Однако сегодня экономические субъекты осознают, что кризис в Испании будет развиваться. После крупных компаний, мелкие и средние предприятия собираются создать вторую инвестиционную волну. До настоящего времени они не ощущали этой потребности, но сегодня, они должны будут уйти с внутреннего рынка.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571876"/>
            <a:ext cx="414340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 rot="20164002">
            <a:off x="940189" y="3552373"/>
            <a:ext cx="7650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Пример       Пример      Пример</a:t>
            </a:r>
          </a:p>
          <a:p>
            <a:pPr algn="ctr"/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hlinkClick r:id="rId4"/>
              </a:rPr>
              <a:t>http://diplomgarant.ru/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43914" cy="64294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Анализ взаимоотношений Испании и стран </a:t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Латинской Америки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2"/>
          </p:nvPr>
        </p:nvSpPr>
        <p:spPr>
          <a:xfrm>
            <a:off x="357158" y="1714488"/>
            <a:ext cx="8429684" cy="2428892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Основой для двусторонних внешнеэкономических связей между странами Латинской Америки и Испанией служат договоры о дружбе и сотрудничестве, которые направлены, прежде всего, на укрепление экономического сотрудничества и инвестиционных отношений, на создание различных программ помощи по развитию, а также, на развитие испанского бизнеса в регионе. В качестве примера таких договоров можно привести Договор и дружбе и сотрудничестве между Королевством Испания и Республикой Чили 1990 г., Договор о дружбе и сотрудничестве между Мексиканскими Соединенными Штатами и Королевством Испания 1989 г. и Договор о дружбе и сотрудничестве между Республикой Венесуэла и Королевством Испания 1990 г.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000109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2.1 Основополагающие договоры экономического сотрудничества регионов Испании с зарубежными странами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000504"/>
            <a:ext cx="4143404" cy="2681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 rot="20164002">
            <a:off x="940189" y="3552373"/>
            <a:ext cx="7650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Пример       Пример      Пример</a:t>
            </a:r>
          </a:p>
          <a:p>
            <a:pPr algn="ctr"/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hlinkClick r:id="rId3"/>
              </a:rPr>
              <a:t>http://diplomgarant.ru/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42862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2.2 Внешнеэкономические связи автономных сообществ Испании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2"/>
          </p:nvPr>
        </p:nvSpPr>
        <p:spPr>
          <a:xfrm>
            <a:off x="457200" y="928670"/>
            <a:ext cx="8115328" cy="3357586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Последнее десятилетие в Латинской Америке можно считать великолепным в силу значительного экономического роста и впечатляющих социальных достижений: 50 миллионов человек вышли из состояния бедности и стали составной частью нарождающегося среднего класса. Позади остались упущенные десятилетия политических потрясений и экономической разрухи. Политическая и макроэкономическая стабильность является важной причиной достигнутого успеха вместе с высокими ценами на сырье и значительными доходами от его экспорта, прежде всего в Китай.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Испанские компании в течение 2014 года заключили за пределами страны 823 контракта, сообщает Главное управление по международной торговле и инвестициям Министерства финансов пиренейского королевства. Общий объем средств, которые испанские предприятия могут получить, исполнив взятые на себя обязательства, составит 45 миллиардов евро.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4286256"/>
            <a:ext cx="5649910" cy="242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 rot="20164002">
            <a:off x="940189" y="3552373"/>
            <a:ext cx="7650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Пример       Пример      Пример</a:t>
            </a:r>
          </a:p>
          <a:p>
            <a:pPr algn="ctr"/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hlinkClick r:id="rId3"/>
              </a:rPr>
              <a:t>http://diplomgarant.ru/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Результаты, полученные при выполнении </a:t>
            </a:r>
            <a:br>
              <a:rPr lang="ru-RU" sz="2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курсовой работы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543824" cy="5253055"/>
          </a:xfrm>
        </p:spPr>
        <p:txBody>
          <a:bodyPr>
            <a:normAutofit/>
          </a:bodyPr>
          <a:lstStyle/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Латиноамериканский регион остается, прежде всего, рынком сбыта готовой продукции традиционных для Испании отраслей: общего машиностроения, химической и металлургической промышленности, однако отметим, что постепенно увеличивается испанский экспорт технологически сложной наукоемкой продукции.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целом, структура внешнеэкономических связей Испании и Латинской Америки показывает нам, что наиболее перспективная отрасль сотрудничества Испании и стран Латиноамериканского региона – это разнообразные инвестиционные проекты.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целом основной вывод работы заключается в том, что контакты Испании и Латинской Америки в настоящее время являются важной составляющей международных отношений. В то же время потенциал этих отношений, который зиждется на множестве факторов экономического, политического и культурного характера в настоящее время реализован еще далеко не полностью.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0164002">
            <a:off x="940189" y="3552373"/>
            <a:ext cx="7650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Пример       Пример      Пример</a:t>
            </a:r>
          </a:p>
          <a:p>
            <a:pPr algn="ctr"/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hlinkClick r:id="rId2"/>
              </a:rPr>
              <a:t>http://diplomgarant.ru/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329642" cy="207170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ДОКЛАД ОКОНЧЕН! </a:t>
            </a:r>
            <a:br>
              <a:rPr lang="ru-RU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357429"/>
            <a:ext cx="5491180" cy="431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 rot="20164002">
            <a:off x="940189" y="3552373"/>
            <a:ext cx="7650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Пример       Пример      Пример</a:t>
            </a:r>
          </a:p>
          <a:p>
            <a:pPr algn="ctr"/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hlinkClick r:id="rId3"/>
              </a:rPr>
              <a:t>http://diplomgarant.ru/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2863</TotalTime>
  <Words>917</Words>
  <Application>Microsoft Office PowerPoint</Application>
  <PresentationFormat>Экран (4:3)</PresentationFormat>
  <Paragraphs>94</Paragraphs>
  <Slides>9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             </vt:lpstr>
      <vt:lpstr>  АКТУАЛЬНОСТЬ, ЦЕЛЬ, ОБЪЕКТ НАСТОЯЩЕГО ИССЛЕДОВАНИЯ  </vt:lpstr>
      <vt:lpstr>СТРУКТУРА И ОБЪЕМ РАБОТЫ</vt:lpstr>
      <vt:lpstr>Основные аспекты взаимоотношений Испании и стран Латинской Америки</vt:lpstr>
      <vt:lpstr>1.2 История взаимоотношений Испании и стран Латинской Америки</vt:lpstr>
      <vt:lpstr>Анализ взаимоотношений Испании и стран  Латинской Америки</vt:lpstr>
      <vt:lpstr>2.2 Внешнеэкономические связи автономных сообществ Испании</vt:lpstr>
      <vt:lpstr>Результаты, полученные при выполнении  курсовой работы  </vt:lpstr>
      <vt:lpstr>ДОКЛАД ОКОНЧЕН!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Выпускная квалификационная работа на тему  «Роль таможенных платежей в формировании доходной части федерального бюджета»       Выполнила: студентка 6 курса  заочной формы обучения Ситак О.А. Научный преподаватель: старший преподаватель Ямольская И.Е.</dc:title>
  <dc:creator>Снег</dc:creator>
  <cp:lastModifiedBy>Евгения</cp:lastModifiedBy>
  <cp:revision>457</cp:revision>
  <dcterms:created xsi:type="dcterms:W3CDTF">2011-05-23T10:21:43Z</dcterms:created>
  <dcterms:modified xsi:type="dcterms:W3CDTF">2016-03-21T16:32:20Z</dcterms:modified>
</cp:coreProperties>
</file>