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451" r:id="rId3"/>
    <p:sldId id="2453" r:id="rId4"/>
    <p:sldId id="2449" r:id="rId5"/>
    <p:sldId id="2447" r:id="rId6"/>
    <p:sldId id="2450" r:id="rId7"/>
    <p:sldId id="2446" r:id="rId8"/>
    <p:sldId id="2441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8C8EC1-9604-4C60-93E4-E02112EEC158}" type="datetime1">
              <a:rPr lang="ru-RU" smtClean="0"/>
              <a:t>13.12.2019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9065-08D6-4B86-A69A-9A71D3CA8E1A}" type="datetime1">
              <a:rPr lang="ru-RU" smtClean="0"/>
              <a:pPr/>
              <a:t>13.12.2019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9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xmlns="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xmlns="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 smtClean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 smtClean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 smtClean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 smtClean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 smtClean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 smtClean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 smtClean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 smtClean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xmlns="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"/>
              <a:t>2</a:t>
            </a:r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ru"/>
              <a:t>+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Прямоугольник 10" descr="Контрастный блок со открытым квадратом">
            <a:extLst>
              <a:ext uri="{FF2B5EF4-FFF2-40B4-BE49-F238E27FC236}">
                <a16:creationId xmlns:a16="http://schemas.microsoft.com/office/drawing/2014/main" xmlns="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xmlns="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xmlns="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xmlns="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 2">
            <a:extLst>
              <a:ext uri="{FF2B5EF4-FFF2-40B4-BE49-F238E27FC236}">
                <a16:creationId xmlns:a16="http://schemas.microsoft.com/office/drawing/2014/main" xmlns="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xmlns="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xmlns="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rtlCol="0"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xmlns="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й угол 7">
            <a:extLst>
              <a:ext uri="{FF2B5EF4-FFF2-40B4-BE49-F238E27FC236}">
                <a16:creationId xmlns:a16="http://schemas.microsoft.com/office/drawing/2014/main" xmlns="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здание" title="Абстрактное здание">
            <a:extLst>
              <a:ext uri="{FF2B5EF4-FFF2-40B4-BE49-F238E27FC236}">
                <a16:creationId xmlns:a16="http://schemas.microsoft.com/office/drawing/2014/main" xmlns="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015" y="0"/>
            <a:ext cx="12957757" cy="6858000"/>
          </a:xfr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B6C8E487-ADDC-4F1B-A30A-BAABB4998F49}"/>
              </a:ext>
            </a:extLst>
          </p:cNvPr>
          <p:cNvSpPr/>
          <p:nvPr/>
        </p:nvSpPr>
        <p:spPr>
          <a:xfrm>
            <a:off x="-71016" y="0"/>
            <a:ext cx="12957757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xmlns="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739380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371" y="2238426"/>
            <a:ext cx="6983693" cy="1508126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2F3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</a:t>
            </a:r>
            <a:endParaRPr lang="ru-RU" dirty="0">
              <a:solidFill>
                <a:srgbClr val="2F3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1" y="3838627"/>
            <a:ext cx="6983693" cy="450503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rgbClr val="2F3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отделки дома </a:t>
            </a:r>
            <a:endParaRPr lang="ru-RU" dirty="0">
              <a:solidFill>
                <a:srgbClr val="2F3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8433" r="53833"/>
          <a:stretch/>
        </p:blipFill>
        <p:spPr>
          <a:xfrm>
            <a:off x="7726016" y="2233974"/>
            <a:ext cx="4015409" cy="3522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51165"/>
          <a:stretch/>
        </p:blipFill>
        <p:spPr>
          <a:xfrm>
            <a:off x="595884" y="1374250"/>
            <a:ext cx="7405049" cy="28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884" y="-154547"/>
            <a:ext cx="11000232" cy="1188720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Технологическая последовательность работ 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12326" y="1311435"/>
            <a:ext cx="8068803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Подготовка стен под штукатурку, покраску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Грунтование – это дополнительная подготовка поверхности под штукатурку или покраски</a:t>
            </a:r>
          </a:p>
          <a:p>
            <a:pPr>
              <a:lnSpc>
                <a:spcPct val="150000"/>
              </a:lnSpc>
            </a:pPr>
            <a:r>
              <a:rPr lang="ru-RU" alt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Торкет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состав обычно наносят при помощи </a:t>
            </a:r>
            <a:r>
              <a:rPr lang="ru-RU" alt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торкет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-установки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Сооружение металлического каркаса для перегородки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Устройство гипсокартонных листов</a:t>
            </a:r>
          </a:p>
          <a:p>
            <a:pPr>
              <a:lnSpc>
                <a:spcPct val="150000"/>
              </a:lnSpc>
            </a:pPr>
            <a:endParaRPr lang="ru-RU" alt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783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884" y="-62044"/>
            <a:ext cx="11000232" cy="11887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Инструменты, механизмы и приспособления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4033542F-D085-445E-BEBE-DEE6D4F79CAD}"/>
              </a:ext>
            </a:extLst>
          </p:cNvPr>
          <p:cNvSpPr txBox="1">
            <a:spLocks/>
          </p:cNvSpPr>
          <p:nvPr/>
        </p:nvSpPr>
        <p:spPr>
          <a:xfrm>
            <a:off x="0" y="1515770"/>
            <a:ext cx="4869487" cy="8239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штукатурных работ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9C32B2A-F443-47DA-A5C9-E0CCEC6C2F29}"/>
              </a:ext>
            </a:extLst>
          </p:cNvPr>
          <p:cNvSpPr txBox="1">
            <a:spLocks/>
          </p:cNvSpPr>
          <p:nvPr/>
        </p:nvSpPr>
        <p:spPr>
          <a:xfrm>
            <a:off x="4485253" y="1537164"/>
            <a:ext cx="3337480" cy="8239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малярных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73" y="2494138"/>
            <a:ext cx="3365010" cy="2317687"/>
          </a:xfrm>
          <a:prstGeom prst="rect">
            <a:avLst/>
          </a:prstGeom>
        </p:spPr>
      </p:pic>
      <p:sp>
        <p:nvSpPr>
          <p:cNvPr id="8" name="Номер слайда 29">
            <a:extLst>
              <a:ext uri="{FF2B5EF4-FFF2-40B4-BE49-F238E27FC236}">
                <a16:creationId xmlns:a16="http://schemas.microsoft.com/office/drawing/2014/main" xmlns="" id="{2F6ECD0F-66E9-4D96-8436-105A25A341A2}"/>
              </a:ext>
            </a:extLst>
          </p:cNvPr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4" y="2293959"/>
            <a:ext cx="3353091" cy="2517866"/>
          </a:xfrm>
          <a:prstGeom prst="rect">
            <a:avLst/>
          </a:prstGeom>
        </p:spPr>
      </p:pic>
      <p:pic>
        <p:nvPicPr>
          <p:cNvPr id="10" name="Picture 2" descr="Картинки по запросу устройство перегородки с 111 инструмен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38" y="2339682"/>
            <a:ext cx="3027361" cy="21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89C32B2A-F443-47DA-A5C9-E0CCEC6C2F29}"/>
              </a:ext>
            </a:extLst>
          </p:cNvPr>
          <p:cNvSpPr txBox="1">
            <a:spLocks/>
          </p:cNvSpPr>
          <p:nvPr/>
        </p:nvSpPr>
        <p:spPr>
          <a:xfrm>
            <a:off x="7965243" y="1465774"/>
            <a:ext cx="3728773" cy="8239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F334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перегородки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Картинки по запросу устройство перегородки с 111 инструмен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22" y="4493005"/>
            <a:ext cx="2817392" cy="15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0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884" y="-128788"/>
            <a:ext cx="11000232" cy="118872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рабочего места при выполнении рабочего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5589" y="1582773"/>
            <a:ext cx="980082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Рабочее место штукатура - это участок поверхности, подлежащей оштукатуриванию и прилегающая к нему территория в границах которой работает штукатур и размещает необходимые для работы инструменты и материалы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Рабочее место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 покраске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стен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должно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быть обеспечено достаточным количеством необходимых приспособлений, механизмов и инструмента, а при работе на высоте - стремянками и подмостями; инструмент должен быть приспособлен для обработки высоких мест. </a:t>
            </a:r>
            <a:endParaRPr lang="ru-RU" altLang="ru-RU" sz="2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Организация рабочего места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 выполнении перегородки может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быть различной.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объемов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620237"/>
              </p:ext>
            </p:extLst>
          </p:nvPr>
        </p:nvGraphicFramePr>
        <p:xfrm>
          <a:off x="688489" y="1828800"/>
          <a:ext cx="5023823" cy="290456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77957">
                  <a:extLst>
                    <a:ext uri="{9D8B030D-6E8A-4147-A177-3AD203B41FA5}">
                      <a16:colId xmlns:a16="http://schemas.microsoft.com/office/drawing/2014/main" xmlns="" val="899389105"/>
                    </a:ext>
                  </a:extLst>
                </a:gridCol>
                <a:gridCol w="1672933">
                  <a:extLst>
                    <a:ext uri="{9D8B030D-6E8A-4147-A177-3AD203B41FA5}">
                      <a16:colId xmlns:a16="http://schemas.microsoft.com/office/drawing/2014/main" xmlns="" val="1157511090"/>
                    </a:ext>
                  </a:extLst>
                </a:gridCol>
                <a:gridCol w="1672933">
                  <a:extLst>
                    <a:ext uri="{9D8B030D-6E8A-4147-A177-3AD203B41FA5}">
                      <a16:colId xmlns:a16="http://schemas.microsoft.com/office/drawing/2014/main" xmlns="" val="1375405486"/>
                    </a:ext>
                  </a:extLst>
                </a:gridCol>
              </a:tblGrid>
              <a:tr h="72614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работ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extLst>
                  <a:ext uri="{0D108BD9-81ED-4DB2-BD59-A6C34878D82A}">
                    <a16:rowId xmlns:a16="http://schemas.microsoft.com/office/drawing/2014/main" xmlns="" val="460492790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Малярные работы 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extLst>
                  <a:ext uri="{0D108BD9-81ED-4DB2-BD59-A6C34878D82A}">
                    <a16:rowId xmlns:a16="http://schemas.microsoft.com/office/drawing/2014/main" xmlns="" val="2144975482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Штукатурные работы 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extLst>
                  <a:ext uri="{0D108BD9-81ED-4DB2-BD59-A6C34878D82A}">
                    <a16:rowId xmlns:a16="http://schemas.microsoft.com/office/drawing/2014/main" xmlns="" val="2540296522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Монтажные работы 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47" marR="21547" marT="0" marB="0"/>
                </a:tc>
                <a:extLst>
                  <a:ext uri="{0D108BD9-81ED-4DB2-BD59-A6C34878D82A}">
                    <a16:rowId xmlns:a16="http://schemas.microsoft.com/office/drawing/2014/main" xmlns="" val="221444993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97892"/>
              </p:ext>
            </p:extLst>
          </p:nvPr>
        </p:nvGraphicFramePr>
        <p:xfrm>
          <a:off x="6070956" y="1828800"/>
          <a:ext cx="5525161" cy="29045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45010">
                  <a:extLst>
                    <a:ext uri="{9D8B030D-6E8A-4147-A177-3AD203B41FA5}">
                      <a16:colId xmlns:a16="http://schemas.microsoft.com/office/drawing/2014/main" xmlns="" val="4293305362"/>
                    </a:ext>
                  </a:extLst>
                </a:gridCol>
                <a:gridCol w="1056068">
                  <a:extLst>
                    <a:ext uri="{9D8B030D-6E8A-4147-A177-3AD203B41FA5}">
                      <a16:colId xmlns:a16="http://schemas.microsoft.com/office/drawing/2014/main" xmlns="" val="1459994216"/>
                    </a:ext>
                  </a:extLst>
                </a:gridCol>
                <a:gridCol w="1924083">
                  <a:extLst>
                    <a:ext uri="{9D8B030D-6E8A-4147-A177-3AD203B41FA5}">
                      <a16:colId xmlns:a16="http://schemas.microsoft.com/office/drawing/2014/main" xmlns="" val="2581187094"/>
                    </a:ext>
                  </a:extLst>
                </a:gridCol>
              </a:tblGrid>
              <a:tr h="73994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материалов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9905927"/>
                  </a:ext>
                </a:extLst>
              </a:tr>
              <a:tr h="30923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Краска 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837414"/>
                  </a:ext>
                </a:extLst>
              </a:tr>
              <a:tr h="66816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Сыпучая смесь 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4598737"/>
                  </a:ext>
                </a:extLst>
              </a:tr>
              <a:tr h="59361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Гипсокартон 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3166857"/>
                  </a:ext>
                </a:extLst>
              </a:tr>
              <a:tr h="59361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551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9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6929" y="1375911"/>
            <a:ext cx="85012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Рабочие при производстве штукатурных работ должны быть обеспечены спецодеждой, </a:t>
            </a:r>
            <a:r>
              <a:rPr lang="ru-RU" altLang="ru-RU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спецобувью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и другими средствами индивидуальной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защиты.</a:t>
            </a:r>
          </a:p>
          <a:p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Перед началом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малярных работ маляр готовит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рабочее место, проверяет исправность инструмента, приспособлений, инвентаря. </a:t>
            </a:r>
            <a:endParaRPr lang="ru-RU" altLang="ru-RU" sz="2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ru-RU" altLang="ru-RU" sz="2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К выполнению монтажных работ допускаются лица не моложе 18 лет, прошедшие медицинский осмотр, обученные по специальной программе, сдавшие экзамен и имеющие удостоверение монтажника.</a:t>
            </a:r>
            <a:endParaRPr lang="ru-RU" altLang="ru-RU" sz="2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7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изображение" title="абстрактное изображение">
            <a:extLst>
              <a:ext uri="{FF2B5EF4-FFF2-40B4-BE49-F238E27FC236}">
                <a16:creationId xmlns:a16="http://schemas.microsoft.com/office/drawing/2014/main" xmlns="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273BD65-CFF3-40DD-939C-97A942BD80EE}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xmlns="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xmlns="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9" name="Прямоугольник: Усеченный угол 28" descr="Контрастный квадрат нижнего колонтитула">
            <a:extLst>
              <a:ext uri="{FF2B5EF4-FFF2-40B4-BE49-F238E27FC236}">
                <a16:creationId xmlns:a16="http://schemas.microsoft.com/office/drawing/2014/main" xmlns="" id="{E01195D9-1845-4282-BE5B-F6B840BE40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99_TF56051434" id="{21BECF92-6A04-4BF5-8791-912450F88446}" vid="{3427C6E6-6A64-4705-9E21-B30A65BF9C5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модернистская презентация</Template>
  <TotalTime>0</TotalTime>
  <Words>283</Words>
  <Application>Microsoft Office PowerPoint</Application>
  <PresentationFormat>Широкоэкранный</PresentationFormat>
  <Paragraphs>340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Экзаменационная работа</vt:lpstr>
      <vt:lpstr>Презентация PowerPoint</vt:lpstr>
      <vt:lpstr>Технологическая последовательность работ </vt:lpstr>
      <vt:lpstr>Инструменты, механизмы и приспособления</vt:lpstr>
      <vt:lpstr>Организация рабочего места при выполнении рабочего процесса</vt:lpstr>
      <vt:lpstr>Подсчет объемов работ</vt:lpstr>
      <vt:lpstr>Охрана труда</vt:lpstr>
      <vt:lpstr>СПАСИБО за внимание.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2019-11-24T14:48:48Z</dcterms:created>
  <dcterms:modified xsi:type="dcterms:W3CDTF">2019-12-13T13:15:11Z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2018-08-01T18:32:06.5268786Z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